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3" r:id="rId4"/>
  </p:sldMasterIdLst>
  <p:notesMasterIdLst>
    <p:notesMasterId r:id="rId25"/>
  </p:notesMasterIdLst>
  <p:handoutMasterIdLst>
    <p:handoutMasterId r:id="rId26"/>
  </p:handoutMasterIdLst>
  <p:sldIdLst>
    <p:sldId id="276" r:id="rId5"/>
    <p:sldId id="299" r:id="rId6"/>
    <p:sldId id="308" r:id="rId7"/>
    <p:sldId id="312" r:id="rId8"/>
    <p:sldId id="305" r:id="rId9"/>
    <p:sldId id="304" r:id="rId10"/>
    <p:sldId id="302" r:id="rId11"/>
    <p:sldId id="309" r:id="rId12"/>
    <p:sldId id="300" r:id="rId13"/>
    <p:sldId id="307" r:id="rId14"/>
    <p:sldId id="322" r:id="rId15"/>
    <p:sldId id="303" r:id="rId16"/>
    <p:sldId id="301" r:id="rId17"/>
    <p:sldId id="319" r:id="rId18"/>
    <p:sldId id="310" r:id="rId19"/>
    <p:sldId id="311" r:id="rId20"/>
    <p:sldId id="314" r:id="rId21"/>
    <p:sldId id="317" r:id="rId22"/>
    <p:sldId id="318" r:id="rId23"/>
    <p:sldId id="29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2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24035B-8400-E80A-6F3A-E57B7D8519D4}" v="1765" dt="2025-03-21T01:57:48.268"/>
    <p1510:client id="{29A7B113-0AC7-77BF-8D96-D3DC84A9F502}" v="267" dt="2025-03-21T02:05:06.684"/>
    <p1510:client id="{9ED6C570-A7E8-8B85-6EE7-6BAE3D05A18C}" v="10" dt="2025-03-21T17:57:11.635"/>
    <p1510:client id="{E8898929-3B05-21BE-8795-D0F97269F86C}" v="1132" dt="2025-03-21T01:14:02.317"/>
  </p1510:revLst>
</p1510:revInfo>
</file>

<file path=ppt/tableStyles.xml><?xml version="1.0" encoding="utf-8"?>
<a:tblStyleLst xmlns:a="http://schemas.openxmlformats.org/drawingml/2006/main" def="{5FD0F851-EC5A-4D38-B0AD-8093EC10F338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B022A2D-42FA-4553-8772-8DAE87B769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DD895D-FAE0-4BCC-A867-FF4B70D9BF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68A188-91E3-4091-B70E-E1E6D807C522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4706EC-595E-4FD0-9EC4-968864CC93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699D8E-A980-43D3-BFB9-0812FFA36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4EE72E-E5A5-44ED-A736-DB8D8EE9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174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C02412-B176-4E06-823F-C66FEB3E21FB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42FC2-A162-47B3-989B-571A62414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327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900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FCE31-3213-0EAE-80CA-2F18B8ADF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7BB200-74D5-5B4C-860E-044724B408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35BA0C-6350-B4BF-8067-D196A2567E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A8579-8A43-A686-54C0-0B3B9000C0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0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942FC2-A162-47B3-989B-571A6241496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091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6905426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2464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4377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97100" y="1079500"/>
            <a:ext cx="7797799" cy="2543594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8224D70-2CA9-3DC4-F002-EC470A48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8" name="Freeform: Shape 15">
              <a:extLst>
                <a:ext uri="{FF2B5EF4-FFF2-40B4-BE49-F238E27FC236}">
                  <a16:creationId xmlns:a16="http://schemas.microsoft.com/office/drawing/2014/main" id="{C0B1F33F-4201-2B4E-E8EC-1D07263083EB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ED5B178-0506-30BE-93BB-73C02006B988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0" name="Freeform: Shape 17">
                <a:extLst>
                  <a:ext uri="{FF2B5EF4-FFF2-40B4-BE49-F238E27FC236}">
                    <a16:creationId xmlns:a16="http://schemas.microsoft.com/office/drawing/2014/main" id="{B3F854F0-E9B7-2C32-CA3C-FA9719440768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E8224CDA-DD93-0DF6-7DD9-8328D16060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3FA5F65-B2C5-BB65-83E3-F195EEE49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26000" y="4099086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377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0C1D561-971B-43DB-A5A7-63A887A0CA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5150" y="548640"/>
            <a:ext cx="5486400" cy="1371600"/>
          </a:xfrm>
        </p:spPr>
        <p:txBody>
          <a:bodyPr anchor="b" anchorCtr="0">
            <a:noAutofit/>
          </a:bodyPr>
          <a:lstStyle>
            <a:lvl1pPr algn="ctr">
              <a:defRPr/>
            </a:lvl1pPr>
          </a:lstStyle>
          <a:p>
            <a:pPr algn="ctr"/>
            <a:r>
              <a:rPr lang="en-US"/>
              <a:t>Click to add 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ACFD68-412E-48B4-B9EB-FEDC20A81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023391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F0731E0-58E0-4382-ADA7-A9C6DE2E7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5149" y="2759076"/>
            <a:ext cx="5486399" cy="3009899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000"/>
              </a:spcBef>
              <a:defRPr sz="1800"/>
            </a:lvl1pPr>
            <a:lvl2pPr>
              <a:lnSpc>
                <a:spcPct val="100000"/>
              </a:lnSpc>
              <a:spcBef>
                <a:spcPts val="1000"/>
              </a:spcBef>
              <a:defRPr sz="1800"/>
            </a:lvl2pPr>
            <a:lvl3pPr>
              <a:lnSpc>
                <a:spcPct val="100000"/>
              </a:lnSpc>
              <a:spcBef>
                <a:spcPts val="1000"/>
              </a:spcBef>
              <a:defRPr sz="1600"/>
            </a:lvl3pPr>
            <a:lvl4pPr>
              <a:lnSpc>
                <a:spcPct val="100000"/>
              </a:lnSpc>
              <a:spcBef>
                <a:spcPts val="1000"/>
              </a:spcBef>
              <a:defRPr sz="1800"/>
            </a:lvl4pPr>
            <a:lvl5pPr>
              <a:lnSpc>
                <a:spcPct val="100000"/>
              </a:lnSpc>
              <a:spcBef>
                <a:spcPts val="1000"/>
              </a:spcBef>
              <a:defRPr sz="1800"/>
            </a:lvl5pPr>
            <a:lvl6pPr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defRPr sz="1600"/>
            </a:lvl6pPr>
            <a:lvl7pPr>
              <a:buClr>
                <a:schemeClr val="accent5"/>
              </a:buClr>
              <a:defRPr/>
            </a:lvl7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endParaRPr lang="en-US"/>
          </a:p>
          <a:p>
            <a:pPr lvl="2"/>
            <a:endParaRPr lang="en-US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3D67752-1F0B-4C84-BBA7-A57E2793D9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4033A0-8E66-4ABA-9E27-744642AA9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54794" y="0"/>
            <a:ext cx="5537206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2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8E05746-2784-43CF-84F7-0175BD650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BB851CC3-3ED8-49E8-B8AC-6D79B036F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F0BC49-315A-CF7A-E741-A8688AF53E66}"/>
              </a:ext>
            </a:extLst>
          </p:cNvPr>
          <p:cNvGrpSpPr/>
          <p:nvPr userDrawn="1"/>
        </p:nvGrpSpPr>
        <p:grpSpPr>
          <a:xfrm>
            <a:off x="9728046" y="831278"/>
            <a:ext cx="1623711" cy="630920"/>
            <a:chOff x="9588346" y="4824892"/>
            <a:chExt cx="1623711" cy="630920"/>
          </a:xfrm>
        </p:grpSpPr>
        <p:sp>
          <p:nvSpPr>
            <p:cNvPr id="3" name="Freeform: Shape 15">
              <a:extLst>
                <a:ext uri="{FF2B5EF4-FFF2-40B4-BE49-F238E27FC236}">
                  <a16:creationId xmlns:a16="http://schemas.microsoft.com/office/drawing/2014/main" id="{3FCB73E1-B061-C75F-AB29-C27CA95E57A9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4A16F89-984C-DEA8-C894-E819A764661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5" name="Freeform: Shape 17">
                <a:extLst>
                  <a:ext uri="{FF2B5EF4-FFF2-40B4-BE49-F238E27FC236}">
                    <a16:creationId xmlns:a16="http://schemas.microsoft.com/office/drawing/2014/main" id="{0971E16B-8BBF-40B5-5862-FAAADBF530A0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C1D464A1-0F6B-3CEE-8719-573F89E87B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78413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6">
            <a:extLst>
              <a:ext uri="{FF2B5EF4-FFF2-40B4-BE49-F238E27FC236}">
                <a16:creationId xmlns:a16="http://schemas.microsoft.com/office/drawing/2014/main" id="{D0C49A9B-EBDE-4047-884B-0860623D63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85851" y="2165174"/>
            <a:ext cx="6118224" cy="1554480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99CD77F7-3095-4517-B300-DE93875DE53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29613" y="0"/>
            <a:ext cx="3862387" cy="2286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photo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F31ECFCC-4520-48AB-A8A1-AF9FC0C055B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29200" y="2286000"/>
            <a:ext cx="3862387" cy="2286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photo</a:t>
            </a:r>
          </a:p>
        </p:txBody>
      </p:sp>
      <p:sp>
        <p:nvSpPr>
          <p:cNvPr id="37" name="Picture Placeholder 31">
            <a:extLst>
              <a:ext uri="{FF2B5EF4-FFF2-40B4-BE49-F238E27FC236}">
                <a16:creationId xmlns:a16="http://schemas.microsoft.com/office/drawing/2014/main" id="{0FDBD13C-46E7-4BB9-957D-DE2A5925521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329200" y="4572000"/>
            <a:ext cx="3862387" cy="2286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photo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5B40728-32E0-44CE-8C68-1E68245C2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00874" y="4194521"/>
            <a:ext cx="1481845" cy="787628"/>
            <a:chOff x="4987925" y="2840038"/>
            <a:chExt cx="2216150" cy="117792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0A6D99A-68F3-4E08-BB89-083CE0299CE2}"/>
                </a:ext>
              </a:extLst>
            </p:cNvPr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B4F5556-21F4-4E26-9504-49ADE7D84749}"/>
                </a:ext>
              </a:extLst>
            </p:cNvPr>
            <p:cNvSpPr/>
            <p:nvPr/>
          </p:nvSpPr>
          <p:spPr>
            <a:xfrm>
              <a:off x="5750208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0E1118C-DFA4-410C-961C-BE0488441C9A}"/>
                </a:ext>
              </a:extLst>
            </p:cNvPr>
            <p:cNvSpPr/>
            <p:nvPr/>
          </p:nvSpPr>
          <p:spPr>
            <a:xfrm flipH="1">
              <a:off x="5469335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5A8ECE6-B3E3-4761-A6AD-711AF71EEA0D}"/>
                </a:ext>
              </a:extLst>
            </p:cNvPr>
            <p:cNvGrpSpPr/>
            <p:nvPr/>
          </p:nvGrpSpPr>
          <p:grpSpPr>
            <a:xfrm>
              <a:off x="5614944" y="3117662"/>
              <a:ext cx="1009280" cy="464739"/>
              <a:chOff x="4432859" y="3200647"/>
              <a:chExt cx="1009280" cy="464739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5B1F0E3F-4B5E-4F5B-93A6-CE1017521BF1}"/>
                  </a:ext>
                </a:extLst>
              </p:cNvPr>
              <p:cNvSpPr/>
              <p:nvPr/>
            </p:nvSpPr>
            <p:spPr>
              <a:xfrm rot="16200000" flipH="1" flipV="1">
                <a:off x="4977400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B20599F0-ACFC-4223-A598-8FFAF21406AB}"/>
                  </a:ext>
                </a:extLst>
              </p:cNvPr>
              <p:cNvSpPr/>
              <p:nvPr/>
            </p:nvSpPr>
            <p:spPr>
              <a:xfrm rot="5400000" flipV="1">
                <a:off x="4432859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6703144-DA66-4EFB-B790-4E044756FF37}"/>
                </a:ext>
              </a:extLst>
            </p:cNvPr>
            <p:cNvGrpSpPr/>
            <p:nvPr/>
          </p:nvGrpSpPr>
          <p:grpSpPr>
            <a:xfrm>
              <a:off x="5679979" y="2915338"/>
              <a:ext cx="1080000" cy="1080000"/>
              <a:chOff x="4497894" y="2998323"/>
              <a:chExt cx="1080000" cy="108000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3371BE5-97EB-4365-8EDA-4C634155E79F}"/>
                  </a:ext>
                </a:extLst>
              </p:cNvPr>
              <p:cNvGrpSpPr/>
              <p:nvPr/>
            </p:nvGrpSpPr>
            <p:grpSpPr>
              <a:xfrm rot="13500000">
                <a:off x="4805524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533C4D53-A668-4609-B338-E2D33C24A811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A487C5A9-C4B3-4A68-8DFB-43F4CDB407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2E4A2F3-57A7-4529-A621-A36F1E777A4E}"/>
                  </a:ext>
                </a:extLst>
              </p:cNvPr>
              <p:cNvGrpSpPr/>
              <p:nvPr/>
            </p:nvGrpSpPr>
            <p:grpSpPr>
              <a:xfrm rot="8100000" flipH="1">
                <a:off x="4542572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1482263E-6A78-46B7-8AB8-845C9C9103B4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3C7B34F9-7954-4950-ABEA-DDBFF4A4CC9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9127138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0C47B699-08C0-4851-8BAE-384C14E4E0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66050" y="1079500"/>
            <a:ext cx="3884962" cy="2138400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B84917A2-B37A-4655-9D10-50C6FD698FA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66051" y="4113213"/>
            <a:ext cx="3884961" cy="1655762"/>
          </a:xfr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sz="2400" i="1"/>
            </a:lvl1pPr>
          </a:lstStyle>
          <a:p>
            <a:r>
              <a:rPr lang="en-US"/>
              <a:t>Click to add subtitle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8EE5317-4FED-4CB5-85EE-6DAD46C28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438531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B0D3427-2AA8-987B-E83A-494604F72C1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1338" y="539750"/>
            <a:ext cx="6670675" cy="5759450"/>
          </a:xfrm>
          <a:custGeom>
            <a:avLst/>
            <a:gdLst>
              <a:gd name="connsiteX0" fmla="*/ 6573720 w 6670675"/>
              <a:gd name="connsiteY0" fmla="*/ 0 h 5759450"/>
              <a:gd name="connsiteX1" fmla="*/ 6670675 w 6670675"/>
              <a:gd name="connsiteY1" fmla="*/ 0 h 5759450"/>
              <a:gd name="connsiteX2" fmla="*/ 6670675 w 6670675"/>
              <a:gd name="connsiteY2" fmla="*/ 5759450 h 5759450"/>
              <a:gd name="connsiteX3" fmla="*/ 0 w 6670675"/>
              <a:gd name="connsiteY3" fmla="*/ 5759450 h 5759450"/>
              <a:gd name="connsiteX4" fmla="*/ 0 w 6670675"/>
              <a:gd name="connsiteY4" fmla="*/ 5669502 h 5759450"/>
              <a:gd name="connsiteX5" fmla="*/ 6573720 w 6670675"/>
              <a:gd name="connsiteY5" fmla="*/ 5669502 h 5759450"/>
              <a:gd name="connsiteX6" fmla="*/ 0 w 6670675"/>
              <a:gd name="connsiteY6" fmla="*/ 0 h 5759450"/>
              <a:gd name="connsiteX7" fmla="*/ 6562411 w 6670675"/>
              <a:gd name="connsiteY7" fmla="*/ 0 h 5759450"/>
              <a:gd name="connsiteX8" fmla="*/ 6562411 w 6670675"/>
              <a:gd name="connsiteY8" fmla="*/ 5658193 h 5759450"/>
              <a:gd name="connsiteX9" fmla="*/ 0 w 6670675"/>
              <a:gd name="connsiteY9" fmla="*/ 5658193 h 5759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0675" h="5759450">
                <a:moveTo>
                  <a:pt x="6573720" y="0"/>
                </a:moveTo>
                <a:lnTo>
                  <a:pt x="6670675" y="0"/>
                </a:lnTo>
                <a:lnTo>
                  <a:pt x="6670675" y="5759450"/>
                </a:lnTo>
                <a:lnTo>
                  <a:pt x="0" y="5759450"/>
                </a:lnTo>
                <a:lnTo>
                  <a:pt x="0" y="5669502"/>
                </a:lnTo>
                <a:lnTo>
                  <a:pt x="6573720" y="5669502"/>
                </a:lnTo>
                <a:close/>
                <a:moveTo>
                  <a:pt x="0" y="0"/>
                </a:moveTo>
                <a:lnTo>
                  <a:pt x="6562411" y="0"/>
                </a:lnTo>
                <a:lnTo>
                  <a:pt x="6562411" y="5658193"/>
                </a:lnTo>
                <a:lnTo>
                  <a:pt x="0" y="565819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photo</a:t>
            </a: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D4FB6FD-0D78-2F14-EC30-9013875CFD4A}"/>
              </a:ext>
            </a:extLst>
          </p:cNvPr>
          <p:cNvSpPr/>
          <p:nvPr userDrawn="1"/>
        </p:nvSpPr>
        <p:spPr>
          <a:xfrm>
            <a:off x="439938" y="439388"/>
            <a:ext cx="6675120" cy="5769864"/>
          </a:xfrm>
          <a:prstGeom prst="frame">
            <a:avLst>
              <a:gd name="adj1" fmla="val 19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3688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5FC5AD6-5EA9-4D31-BA29-EE3AABE22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6800" y="777246"/>
            <a:ext cx="10058400" cy="1097280"/>
          </a:xfrm>
        </p:spPr>
        <p:txBody>
          <a:bodyPr wrap="square" anchor="ctr" anchorCtr="0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/>
              <a:t>Click to add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2B970E0-2BF6-DE0A-33F2-E136830CC0F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711243" y="2287435"/>
            <a:ext cx="8769514" cy="3768195"/>
          </a:xfrm>
        </p:spPr>
        <p:txBody>
          <a:bodyPr tIns="182880">
            <a:noAutofit/>
          </a:bodyPr>
          <a:lstStyle>
            <a:lvl1pPr marL="283464" indent="-283464">
              <a:lnSpc>
                <a:spcPct val="100000"/>
              </a:lnSpc>
              <a:spcBef>
                <a:spcPts val="1000"/>
              </a:spcBef>
              <a:defRPr sz="1800"/>
            </a:lvl1pPr>
            <a:lvl2pPr marL="283464">
              <a:lnSpc>
                <a:spcPct val="100000"/>
              </a:lnSpc>
              <a:spcBef>
                <a:spcPts val="1000"/>
              </a:spcBef>
              <a:defRPr sz="1800"/>
            </a:lvl2pPr>
            <a:lvl3pPr indent="-283464">
              <a:lnSpc>
                <a:spcPct val="100000"/>
              </a:lnSpc>
              <a:spcBef>
                <a:spcPts val="1000"/>
              </a:spcBef>
              <a:defRPr sz="1800"/>
            </a:lvl3pPr>
            <a:lvl4pPr>
              <a:lnSpc>
                <a:spcPct val="100000"/>
              </a:lnSpc>
              <a:spcBef>
                <a:spcPts val="1000"/>
              </a:spcBef>
              <a:defRPr sz="1800"/>
            </a:lvl4pPr>
            <a:lvl5pPr indent="-283464">
              <a:lnSpc>
                <a:spcPct val="100000"/>
              </a:lnSpc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664AFF-309D-433B-B3F0-84A98A207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19649" y="2057406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D87A86-18DB-4F48-991B-B96728C9E2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9F77D95-7E8B-48BA-B550-76A5C297F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510D382-212F-47D7-A76F-181F2262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2C7C83-D77B-1EFF-5877-DB5DF792E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1163" y="548640"/>
            <a:ext cx="11109674" cy="57492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64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5FC5AD6-5EA9-4D31-BA29-EE3AABE22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6800" y="777244"/>
            <a:ext cx="10058400" cy="1097280"/>
          </a:xfrm>
        </p:spPr>
        <p:txBody>
          <a:bodyPr wrap="square" anchor="ctr" anchorCtr="0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664AFF-309D-433B-B3F0-84A98A207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19649" y="2057404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2B970E0-2BF6-DE0A-33F2-E136830CC0F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664443" y="2484712"/>
            <a:ext cx="4360507" cy="36054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 i="0"/>
            </a:lvl1pPr>
            <a:lvl2pPr marL="285750" indent="-28575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"/>
              <a:defRPr sz="1800" i="0"/>
            </a:lvl2pPr>
            <a:lvl3pPr marL="6858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"/>
              <a:defRPr sz="1800" i="0"/>
            </a:lvl3pPr>
            <a:lvl4pPr marL="685800">
              <a:lnSpc>
                <a:spcPct val="100000"/>
              </a:lnSpc>
              <a:spcBef>
                <a:spcPts val="1000"/>
              </a:spcBef>
              <a:defRPr sz="1800" i="0"/>
            </a:lvl4pPr>
            <a:lvl5pPr marL="11430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defRPr sz="1800" i="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418C0F6-1F2A-74E4-A6C4-914FE336632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59649" y="2493040"/>
            <a:ext cx="4360507" cy="36054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 i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"/>
              <a:defRPr sz="1800" i="0"/>
            </a:lvl2pPr>
            <a:lvl3pPr marL="6858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defRPr sz="1800" i="0"/>
            </a:lvl3pPr>
            <a:lvl4pPr marL="685800">
              <a:lnSpc>
                <a:spcPct val="100000"/>
              </a:lnSpc>
              <a:spcBef>
                <a:spcPts val="1000"/>
              </a:spcBef>
              <a:defRPr sz="1800" i="0"/>
            </a:lvl4pPr>
            <a:lvl5pPr marL="11430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defRPr sz="1800" i="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D87A86-18DB-4F48-991B-B96728C9E2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9F77D95-7E8B-48BA-B550-76A5C297F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510D382-212F-47D7-A76F-181F2262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7ED942-AF2B-12D4-2ED4-570ACFD0F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1163" y="548640"/>
            <a:ext cx="11109674" cy="57492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8899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7A45527-A259-1C6D-E8B4-514715484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245608"/>
            <a:ext cx="12192000" cy="3612392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3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5FC5AD6-5EA9-4D31-BA29-EE3AABE22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" y="548640"/>
            <a:ext cx="3886200" cy="2304288"/>
          </a:xfrm>
        </p:spPr>
        <p:txBody>
          <a:bodyPr wrap="square" anchor="ctr" anchorCtr="0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ACBDB-D54B-994A-AD88-E89D37245FA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34660" y="548641"/>
            <a:ext cx="6130625" cy="2304288"/>
          </a:xfrm>
        </p:spPr>
        <p:txBody>
          <a:bodyPr anchor="ctr">
            <a:noAutofit/>
          </a:bodyPr>
          <a:lstStyle>
            <a:lvl1pPr marL="512064" indent="-5120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1pPr>
            <a:lvl2pPr marL="702900" indent="-34290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2pPr>
            <a:lvl3pPr marL="1139436" indent="-34290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3pPr>
            <a:lvl4pPr marL="1422900" indent="-34290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4pPr>
            <a:lvl5pPr marL="1859436" indent="-34290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ED8447B1-F82E-026F-7FF0-7E95D361E7A9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520387" y="3735238"/>
            <a:ext cx="6130625" cy="25741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"/>
              <a:defRPr sz="1800" i="0"/>
            </a:lvl2pPr>
            <a:lvl3pPr marL="685800" indent="-283464">
              <a:lnSpc>
                <a:spcPct val="10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defRPr sz="1800" i="0"/>
            </a:lvl3pPr>
            <a:lvl4pPr marL="685800">
              <a:lnSpc>
                <a:spcPct val="100000"/>
              </a:lnSpc>
              <a:spcBef>
                <a:spcPts val="1000"/>
              </a:spcBef>
              <a:defRPr sz="1800" i="0"/>
            </a:lvl4pPr>
            <a:lvl5pPr indent="-283464">
              <a:defRPr sz="16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D87A86-18DB-4F48-991B-B96728C9E2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9F77D95-7E8B-48BA-B550-76A5C297F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510D382-212F-47D7-A76F-181F2262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476BAB9-3D46-228B-0268-9918F1524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4714750" y="1691606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7919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1">
            <a:extLst>
              <a:ext uri="{FF2B5EF4-FFF2-40B4-BE49-F238E27FC236}">
                <a16:creationId xmlns:a16="http://schemas.microsoft.com/office/drawing/2014/main" id="{C2262EB2-92F3-45D5-977D-A254F9DC45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4750" y="548640"/>
            <a:ext cx="6120000" cy="1371600"/>
          </a:xfrm>
        </p:spPr>
        <p:txBody>
          <a:bodyPr anchor="b" anchorCtr="0">
            <a:noAutofit/>
          </a:bodyPr>
          <a:lstStyle>
            <a:lvl1pPr algn="ctr">
              <a:defRPr/>
            </a:lvl1pPr>
          </a:lstStyle>
          <a:p>
            <a:pPr algn="ctr"/>
            <a:r>
              <a:rPr lang="en-US"/>
              <a:t>Click to add title</a:t>
            </a:r>
          </a:p>
        </p:txBody>
      </p:sp>
      <p:sp>
        <p:nvSpPr>
          <p:cNvPr id="42" name="Picture Placeholder 7">
            <a:extLst>
              <a:ext uri="{FF2B5EF4-FFF2-40B4-BE49-F238E27FC236}">
                <a16:creationId xmlns:a16="http://schemas.microsoft.com/office/drawing/2014/main" id="{08B7B76C-AD95-41C0-859E-9A612EE3EB6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8703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photo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AF4E51F-526D-47C7-B091-D47773C1F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774750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E4FE061B-0356-4C6F-A2CA-12D48BE34A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84750" y="2759076"/>
            <a:ext cx="6121400" cy="300989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/>
            </a:lvl1pPr>
            <a:lvl2pPr>
              <a:lnSpc>
                <a:spcPct val="100000"/>
              </a:lnSpc>
              <a:spcBef>
                <a:spcPts val="1000"/>
              </a:spcBef>
              <a:defRPr sz="1800"/>
            </a:lvl2pPr>
            <a:lvl3pPr>
              <a:lnSpc>
                <a:spcPct val="100000"/>
              </a:lnSpc>
              <a:spcBef>
                <a:spcPts val="1000"/>
              </a:spcBef>
              <a:defRPr sz="1800"/>
            </a:lvl3pPr>
            <a:lvl4pPr>
              <a:lnSpc>
                <a:spcPct val="100000"/>
              </a:lnSpc>
              <a:spcBef>
                <a:spcPts val="1000"/>
              </a:spcBef>
              <a:defRPr sz="1800"/>
            </a:lvl4pPr>
            <a:lvl5pPr>
              <a:lnSpc>
                <a:spcPct val="100000"/>
              </a:lnSpc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0"/>
            <a:endParaRPr lang="en-US"/>
          </a:p>
        </p:txBody>
      </p:sp>
      <p:sp>
        <p:nvSpPr>
          <p:cNvPr id="39" name="Date Placeholder 3">
            <a:extLst>
              <a:ext uri="{FF2B5EF4-FFF2-40B4-BE49-F238E27FC236}">
                <a16:creationId xmlns:a16="http://schemas.microsoft.com/office/drawing/2014/main" id="{C9AB8836-3239-49B5-AB6F-4AF85F1F06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20XX</a:t>
            </a:r>
          </a:p>
        </p:txBody>
      </p:sp>
      <p:sp>
        <p:nvSpPr>
          <p:cNvPr id="40" name="Footer Placeholder 4">
            <a:extLst>
              <a:ext uri="{FF2B5EF4-FFF2-40B4-BE49-F238E27FC236}">
                <a16:creationId xmlns:a16="http://schemas.microsoft.com/office/drawing/2014/main" id="{77EAD6AC-E509-49A1-8E38-1CABD458A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41" name="Slide Number Placeholder 5">
            <a:extLst>
              <a:ext uri="{FF2B5EF4-FFF2-40B4-BE49-F238E27FC236}">
                <a16:creationId xmlns:a16="http://schemas.microsoft.com/office/drawing/2014/main" id="{B689B03B-F230-4530-8C09-EFB817238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044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18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6745F42-F11E-4295-BA16-71120E66B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80706"/>
            <a:ext cx="12192000" cy="3877293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3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036F7FC-6006-4472-BC70-30C283ABC1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988" y="540000"/>
            <a:ext cx="3884962" cy="2011680"/>
          </a:xfrm>
        </p:spPr>
        <p:txBody>
          <a:bodyPr anchor="ctr" anchorCtr="0"/>
          <a:lstStyle>
            <a:lvl1pPr algn="ctr">
              <a:defRPr/>
            </a:lvl1pPr>
          </a:lstStyle>
          <a:p>
            <a:pPr algn="ctr"/>
            <a:r>
              <a:rPr lang="en-US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265A73B-104E-43C7-BBEC-C2B3D52E1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4714750" y="1545840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FE0F1ED-567A-464B-A7AB-53B58F510B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43552" y="540000"/>
            <a:ext cx="6107460" cy="201168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>
              <a:defRPr sz="1800"/>
            </a:lvl2pPr>
            <a:lvl3pPr marL="720000" indent="0">
              <a:buNone/>
              <a:defRPr sz="1800"/>
            </a:lvl3pPr>
            <a:lvl4pPr>
              <a:defRPr sz="1800"/>
            </a:lvl4pPr>
            <a:lvl5pPr marL="1440000" indent="0">
              <a:buNone/>
              <a:defRPr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EBDB4AB8-A251-1D19-89FE-D1E389DC72CE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540988" y="3487738"/>
            <a:ext cx="11110023" cy="2486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insert table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23808ED-A697-419E-B2B9-925BC80462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82CBC00E-8DBE-41F7-B5EC-A273F7184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EC8BA04E-DB40-4D07-9B73-37122A90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6740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580A73D-6706-8DB1-BAA5-9EC91EF6D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54794" y="0"/>
            <a:ext cx="5537206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2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5FC5AD6-5EA9-4D31-BA29-EE3AABE22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91677" y="548640"/>
            <a:ext cx="4663440" cy="1371600"/>
          </a:xfrm>
        </p:spPr>
        <p:txBody>
          <a:bodyPr wrap="square" anchor="b" anchorCtr="0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A2E018F-B83F-5D9E-94F4-2B1C285CED13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548640" y="548640"/>
            <a:ext cx="5575300" cy="5656016"/>
          </a:xfrm>
        </p:spPr>
        <p:txBody>
          <a:bodyPr>
            <a:noAutofit/>
          </a:bodyPr>
          <a:lstStyle>
            <a:lvl1pPr marL="283464" indent="-283464">
              <a:spcBef>
                <a:spcPts val="500"/>
              </a:spcBef>
              <a:defRPr sz="1800"/>
            </a:lvl1pPr>
            <a:lvl2pPr marL="283464">
              <a:spcBef>
                <a:spcPts val="500"/>
              </a:spcBef>
              <a:defRPr sz="1800"/>
            </a:lvl2pPr>
            <a:lvl3pPr marL="685800" indent="-283464">
              <a:spcBef>
                <a:spcPts val="500"/>
              </a:spcBef>
              <a:defRPr sz="1800"/>
            </a:lvl3pPr>
            <a:lvl4pPr marL="685800">
              <a:spcBef>
                <a:spcPts val="500"/>
              </a:spcBef>
              <a:defRPr sz="1800"/>
            </a:lvl4pPr>
            <a:lvl5pPr marL="1143000" indent="-283464">
              <a:spcBef>
                <a:spcPts val="500"/>
              </a:spcBef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2266A202-7CFD-8B3B-C33C-D85F06445EC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7091676" y="2751236"/>
            <a:ext cx="4663440" cy="3453420"/>
          </a:xfrm>
        </p:spPr>
        <p:txBody>
          <a:bodyPr lIns="137160">
            <a:noAutofit/>
          </a:bodyPr>
          <a:lstStyle>
            <a:lvl1pPr marL="342900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1pPr>
            <a:lvl2pPr marL="702900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2pPr>
            <a:lvl3pPr marL="1139436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3pPr>
            <a:lvl4pPr marL="1422900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4pPr>
            <a:lvl5pPr marL="1859436" indent="-342900"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Font typeface="+mj-lt"/>
              <a:buAutoNum type="arabicPeriod"/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D87A86-18DB-4F48-991B-B96728C9E2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9F77D95-7E8B-48BA-B550-76A5C297F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510D382-212F-47D7-A76F-181F2262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EFDB4E-BF6D-A408-5BC2-566CFAECD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146739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9958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ABF0D4-6E3E-4B6A-9402-0B1819B2EA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6800" y="548640"/>
            <a:ext cx="10058400" cy="1097280"/>
          </a:xfrm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pPr algn="ctr"/>
            <a:r>
              <a:rPr lang="en-US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AB4820-09C0-4A6A-9DEF-D377D04A2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19649" y="1828800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D6B5DAE-9335-B3AD-445C-296C2E06A2A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82650" y="2441575"/>
            <a:ext cx="10058400" cy="3450265"/>
          </a:xfrm>
        </p:spPr>
        <p:txBody>
          <a:bodyPr/>
          <a:lstStyle>
            <a:lvl1pPr marL="283464" indent="-283464">
              <a:defRPr/>
            </a:lvl1pPr>
            <a:lvl2pPr marL="283464" indent="0">
              <a:defRPr/>
            </a:lvl2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5B58DA2-1433-4624-A301-D9496CB28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alpha val="70000"/>
                  </a:prstClr>
                </a:solidFill>
              </a:rPr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28E4701-5991-4858-AE71-47400E64F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C430A52-01FF-4B61-8B7A-C60A8D06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607A7-8386-47DB-8578-DDEDD194E5D4}" type="slidenum">
              <a:rPr kumimoji="0" lang="en-US" sz="1000" b="0" i="0" u="none" strike="noStrike" kern="1200" cap="all" spc="300" normalizeH="0" baseline="0" noProof="0" smtClean="0">
                <a:ln>
                  <a:noFill/>
                </a:ln>
                <a:solidFill>
                  <a:prstClr val="white">
                    <a:alpha val="70000"/>
                  </a:prstClr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all" spc="300" normalizeH="0" baseline="0" noProof="0">
              <a:ln>
                <a:noFill/>
              </a:ln>
              <a:solidFill>
                <a:prstClr val="white">
                  <a:alpha val="70000"/>
                </a:prstClr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74878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6EF848A-75B5-49A0-A26E-E3931F22D97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70326" y="539751"/>
            <a:ext cx="4451349" cy="2082226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D20A319-635D-423F-BBAC-55CDC17856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70326" y="4248000"/>
            <a:ext cx="4451349" cy="2082226"/>
          </a:xfrm>
        </p:spPr>
        <p:txBody>
          <a:bodyPr>
            <a:norm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/>
              <a:t>Click to add subtitle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1AFB269-EE5A-41D3-BCD6-D9F59CE69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54952" y="3043393"/>
            <a:ext cx="1481845" cy="787628"/>
            <a:chOff x="4987925" y="2840038"/>
            <a:chExt cx="2216150" cy="117792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5469245-EBD6-4BF4-B555-140F59F51604}"/>
                </a:ext>
              </a:extLst>
            </p:cNvPr>
            <p:cNvSpPr/>
            <p:nvPr/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69BCC58-7D38-43ED-B78C-2D780660AA2B}"/>
                </a:ext>
              </a:extLst>
            </p:cNvPr>
            <p:cNvSpPr/>
            <p:nvPr/>
          </p:nvSpPr>
          <p:spPr>
            <a:xfrm>
              <a:off x="5750208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A8F2EBB-150B-4044-A215-E7B7EAD7429A}"/>
                </a:ext>
              </a:extLst>
            </p:cNvPr>
            <p:cNvSpPr/>
            <p:nvPr/>
          </p:nvSpPr>
          <p:spPr>
            <a:xfrm flipH="1">
              <a:off x="5469335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3CC0AD8-7413-4C81-9A62-702945CC3BE8}"/>
                </a:ext>
              </a:extLst>
            </p:cNvPr>
            <p:cNvGrpSpPr/>
            <p:nvPr/>
          </p:nvGrpSpPr>
          <p:grpSpPr>
            <a:xfrm>
              <a:off x="5614944" y="3117662"/>
              <a:ext cx="1009280" cy="464739"/>
              <a:chOff x="4432859" y="3200647"/>
              <a:chExt cx="1009280" cy="464739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2502799B-0C00-4D54-A631-1E79EAA52AFC}"/>
                  </a:ext>
                </a:extLst>
              </p:cNvPr>
              <p:cNvSpPr/>
              <p:nvPr/>
            </p:nvSpPr>
            <p:spPr>
              <a:xfrm rot="16200000" flipH="1" flipV="1">
                <a:off x="4977400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4E9F509-6627-4770-8A74-970F83C54B15}"/>
                  </a:ext>
                </a:extLst>
              </p:cNvPr>
              <p:cNvSpPr/>
              <p:nvPr/>
            </p:nvSpPr>
            <p:spPr>
              <a:xfrm rot="5400000" flipV="1">
                <a:off x="4432859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venir Next LT Pro Light"/>
                  <a:ea typeface="+mn-ea"/>
                  <a:cs typeface="+mn-cs"/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5C187A2A-8F72-40F1-B320-D3B624B54859}"/>
                </a:ext>
              </a:extLst>
            </p:cNvPr>
            <p:cNvGrpSpPr/>
            <p:nvPr/>
          </p:nvGrpSpPr>
          <p:grpSpPr>
            <a:xfrm>
              <a:off x="5679979" y="2915338"/>
              <a:ext cx="1080000" cy="1080000"/>
              <a:chOff x="4497894" y="2998323"/>
              <a:chExt cx="1080000" cy="1080000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038DCBEB-9435-4A10-828C-CBFA74A08708}"/>
                  </a:ext>
                </a:extLst>
              </p:cNvPr>
              <p:cNvGrpSpPr/>
              <p:nvPr/>
            </p:nvGrpSpPr>
            <p:grpSpPr>
              <a:xfrm rot="13500000">
                <a:off x="4805524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A8CE8E01-DABF-4783-A397-EDB1A91E2950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6401896A-2EF5-4843-9DC5-ECC0D6F6A7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FB7C02DC-3E0A-45D2-859A-86EB5A3CF979}"/>
                  </a:ext>
                </a:extLst>
              </p:cNvPr>
              <p:cNvGrpSpPr/>
              <p:nvPr/>
            </p:nvGrpSpPr>
            <p:grpSpPr>
              <a:xfrm rot="8100000" flipH="1">
                <a:off x="4542572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C5170D8C-ECD3-41D1-83F4-8C2A4AEC277D}"/>
                    </a:ext>
                  </a:extLst>
                </p:cNvPr>
                <p:cNvSpPr/>
                <p:nvPr/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venir Next LT Pro Light"/>
                    <a:ea typeface="+mn-ea"/>
                    <a:cs typeface="+mn-cs"/>
                  </a:endParaRP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BADB4C03-0F86-4580-B0C9-48DD4B3B67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25856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85527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3495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031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3642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2173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270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134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523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5" r:id="rId22"/>
    <p:sldLayoutId id="2147483726" r:id="rId23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19">
          <p15:clr>
            <a:srgbClr val="5ACBF0"/>
          </p15:clr>
        </p15:guide>
        <p15:guide id="2" pos="1731">
          <p15:clr>
            <a:srgbClr val="5ACBF0"/>
          </p15:clr>
        </p15:guide>
        <p15:guide id="3" pos="3140">
          <p15:clr>
            <a:srgbClr val="5ACBF0"/>
          </p15:clr>
        </p15:guide>
        <p15:guide id="4" pos="3488">
          <p15:clr>
            <a:srgbClr val="5ACBF0"/>
          </p15:clr>
        </p15:guide>
        <p15:guide id="5" pos="2788">
          <p15:clr>
            <a:srgbClr val="5ACBF0"/>
          </p15:clr>
        </p15:guide>
        <p15:guide id="6" pos="2434">
          <p15:clr>
            <a:srgbClr val="5ACBF0"/>
          </p15:clr>
        </p15:guide>
        <p15:guide id="7" pos="2084">
          <p15:clr>
            <a:srgbClr val="5ACBF0"/>
          </p15:clr>
        </p15:guide>
        <p15:guide id="8" pos="341">
          <p15:clr>
            <a:srgbClr val="F26B43"/>
          </p15:clr>
        </p15:guide>
        <p15:guide id="9" pos="1384">
          <p15:clr>
            <a:srgbClr val="5ACBF0"/>
          </p15:clr>
        </p15:guide>
        <p15:guide id="10" pos="1032">
          <p15:clr>
            <a:srgbClr val="5ACBF0"/>
          </p15:clr>
        </p15:guide>
        <p15:guide id="11" pos="680">
          <p15:clr>
            <a:srgbClr val="FDE53C"/>
          </p15:clr>
        </p15:guide>
        <p15:guide id="12" pos="4192">
          <p15:clr>
            <a:srgbClr val="5ACBF0"/>
          </p15:clr>
        </p15:guide>
        <p15:guide id="13" pos="4543">
          <p15:clr>
            <a:srgbClr val="5ACBF0"/>
          </p15:clr>
        </p15:guide>
        <p15:guide id="14" pos="4892">
          <p15:clr>
            <a:srgbClr val="5ACBF0"/>
          </p15:clr>
        </p15:guide>
        <p15:guide id="15" pos="5244">
          <p15:clr>
            <a:srgbClr val="5ACBF0"/>
          </p15:clr>
        </p15:guide>
        <p15:guide id="16" pos="5596">
          <p15:clr>
            <a:srgbClr val="5ACBF0"/>
          </p15:clr>
        </p15:guide>
        <p15:guide id="17" pos="5948">
          <p15:clr>
            <a:srgbClr val="5ACBF0"/>
          </p15:clr>
        </p15:guide>
        <p15:guide id="18" pos="6296">
          <p15:clr>
            <a:srgbClr val="5ACBF0"/>
          </p15:clr>
        </p15:guide>
        <p15:guide id="19" pos="6648">
          <p15:clr>
            <a:srgbClr val="5ACBF0"/>
          </p15:clr>
        </p15:guide>
        <p15:guide id="20" pos="6996">
          <p15:clr>
            <a:srgbClr val="FDE53C"/>
          </p15:clr>
        </p15:guide>
        <p15:guide id="21" orient="horz" pos="335">
          <p15:clr>
            <a:srgbClr val="F26B43"/>
          </p15:clr>
        </p15:guide>
        <p15:guide id="22" orient="horz" pos="680">
          <p15:clr>
            <a:srgbClr val="FDE53C"/>
          </p15:clr>
        </p15:guide>
        <p15:guide id="23" orient="horz" pos="1050">
          <p15:clr>
            <a:srgbClr val="5ACBF0"/>
          </p15:clr>
        </p15:guide>
        <p15:guide id="24" orient="horz" pos="1791">
          <p15:clr>
            <a:srgbClr val="5ACBF0"/>
          </p15:clr>
        </p15:guide>
        <p15:guide id="26" orient="horz" pos="2530">
          <p15:clr>
            <a:srgbClr val="5ACBF0"/>
          </p15:clr>
        </p15:guide>
        <p15:guide id="27" orient="horz" pos="2899">
          <p15:clr>
            <a:srgbClr val="5ACBF0"/>
          </p15:clr>
        </p15:guide>
        <p15:guide id="28" orient="horz" pos="3268">
          <p15:clr>
            <a:srgbClr val="5ACBF0"/>
          </p15:clr>
        </p15:guide>
        <p15:guide id="29" orient="horz" pos="3634">
          <p15:clr>
            <a:srgbClr val="FDE53C"/>
          </p15:clr>
        </p15:guide>
        <p15:guide id="30" orient="horz" pos="3979">
          <p15:clr>
            <a:srgbClr val="F26B43"/>
          </p15:clr>
        </p15:guide>
        <p15:guide id="31" orient="horz" pos="2160">
          <p15:clr>
            <a:srgbClr val="FDE53C"/>
          </p15:clr>
        </p15:guide>
        <p15:guide id="32" pos="7340">
          <p15:clr>
            <a:srgbClr val="F26B43"/>
          </p15:clr>
        </p15:guide>
        <p15:guide id="33" pos="3840">
          <p15:clr>
            <a:srgbClr val="FDE53C"/>
          </p15:clr>
        </p15:guide>
        <p15:guide id="34" orient="horz" pos="637">
          <p15:clr>
            <a:srgbClr val="C35EA4"/>
          </p15:clr>
        </p15:guide>
        <p15:guide id="35" orient="horz" pos="1128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faas.com/" TargetMode="External"/><Relationship Id="rId2" Type="http://schemas.openxmlformats.org/officeDocument/2006/relationships/hyperlink" Target="https://github.com/RutanshS/ml-serverless-evalua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native.dev/doc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81C4-F52E-F586-1465-77001CB91E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Comparison of Open Source Serverless platforms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D7DD45-B933-7E6D-8F6D-918B01FCB947}"/>
              </a:ext>
            </a:extLst>
          </p:cNvPr>
          <p:cNvSpPr txBox="1"/>
          <p:nvPr/>
        </p:nvSpPr>
        <p:spPr>
          <a:xfrm>
            <a:off x="156575" y="6033369"/>
            <a:ext cx="593942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>
                <a:ea typeface="+mn-lt"/>
                <a:cs typeface="+mn-lt"/>
              </a:rPr>
              <a:t>AKSHAT HARDIKBHAI SHAH                 - ashah004 </a:t>
            </a:r>
            <a:endParaRPr lang="en-US"/>
          </a:p>
          <a:p>
            <a:pPr algn="just"/>
            <a:r>
              <a:rPr lang="en-US">
                <a:ea typeface="+mn-lt"/>
                <a:cs typeface="+mn-lt"/>
              </a:rPr>
              <a:t>RUTANSH MANISHKUMAR SUTHAR   -  rsuth004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619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7AE44-0305-92E5-D71D-51AB378239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Overview of </a:t>
            </a:r>
            <a:r>
              <a:rPr lang="en-US" err="1"/>
              <a:t>Knative</a:t>
            </a:r>
          </a:p>
        </p:txBody>
      </p:sp>
      <p:pic>
        <p:nvPicPr>
          <p:cNvPr id="12" name="Picture Placeholder 11" descr="A blue hexagon with white letters&#10;&#10;AI-generated content may be incorrect.">
            <a:extLst>
              <a:ext uri="{FF2B5EF4-FFF2-40B4-BE49-F238E27FC236}">
                <a16:creationId xmlns:a16="http://schemas.microsoft.com/office/drawing/2014/main" id="{8406F067-BE9D-050E-7024-0D05FFCDD52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-1418" r="-220" b="-2482"/>
          <a:stretch/>
        </p:blipFill>
        <p:spPr>
          <a:xfrm>
            <a:off x="8329200" y="1822174"/>
            <a:ext cx="3870891" cy="3243173"/>
          </a:xfrm>
        </p:spPr>
      </p:pic>
    </p:spTree>
    <p:extLst>
      <p:ext uri="{BB962C8B-B14F-4D97-AF65-F5344CB8AC3E}">
        <p14:creationId xmlns:p14="http://schemas.microsoft.com/office/powerpoint/2010/main" val="1492051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C6140-F8A5-B1AA-6DC4-17D5C19F9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4D60E-993C-216D-5539-0D8956E3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Features of </a:t>
            </a:r>
            <a:r>
              <a:rPr lang="en-US" err="1"/>
              <a:t>Knative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9C682-8441-B9B9-4D54-2FE4B2BB5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2036090"/>
            <a:ext cx="10026650" cy="3978275"/>
          </a:xfrm>
        </p:spPr>
        <p:txBody>
          <a:bodyPr>
            <a:normAutofit/>
          </a:bodyPr>
          <a:lstStyle/>
          <a:p>
            <a:pPr marL="359410" indent="-359410"/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Autoscaling – Automatically scales workloads up/down, including scale-to-zero.</a:t>
            </a: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Traffic Management – Supports traffic splitting, blue-green, and canary deployments.</a:t>
            </a:r>
            <a:endParaRPr lang="en-US">
              <a:ea typeface="+mn-lt"/>
              <a:cs typeface="+mn-lt"/>
            </a:endParaRP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Event-driven Architecture – Seamless event production, routing, and consumption.</a:t>
            </a:r>
            <a:endParaRPr lang="en-US">
              <a:ea typeface="+mn-lt"/>
              <a:cs typeface="+mn-lt"/>
            </a:endParaRP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Pluggable Networking – Works with Istio, Contour, </a:t>
            </a:r>
            <a:r>
              <a:rPr lang="en-US" err="1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Kourier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, etc.</a:t>
            </a:r>
            <a:endParaRPr lang="en-US"/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Portability – Runs on any Kubernetes cluster, cloud or on-premises.</a:t>
            </a:r>
            <a:endParaRPr lang="en-US">
              <a:ea typeface="+mn-lt"/>
              <a:cs typeface="+mn-lt"/>
            </a:endParaRP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Developer-friendly – Simplifies deployment with minimal configuration.</a:t>
            </a:r>
            <a:endParaRPr lang="en-US"/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Flexible Observability – Supports logging, monitoring, and tracing tools.</a:t>
            </a:r>
            <a:endParaRPr lang="en-US">
              <a:ea typeface="+mn-lt"/>
              <a:cs typeface="+mn-lt"/>
            </a:endParaRPr>
          </a:p>
          <a:p>
            <a:pPr marL="359410" indent="-359410">
              <a:buClr>
                <a:srgbClr val="EF8C6A"/>
              </a:buClr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648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34A88-553E-65C1-EA7A-8CC979C58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Knative</a:t>
            </a:r>
          </a:p>
        </p:txBody>
      </p:sp>
      <p:pic>
        <p:nvPicPr>
          <p:cNvPr id="6" name="Picture 5" descr="A diagram of a software process&#10;&#10;AI-generated content may be incorrect.">
            <a:extLst>
              <a:ext uri="{FF2B5EF4-FFF2-40B4-BE49-F238E27FC236}">
                <a16:creationId xmlns:a16="http://schemas.microsoft.com/office/drawing/2014/main" id="{ECAA38EC-C404-28F5-68A9-93CDF83D9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3" y="1549118"/>
            <a:ext cx="10658475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571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74B0EF4-7187-E883-10D8-D2330B64D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35" y="582074"/>
            <a:ext cx="6094225" cy="2180902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5B5D36F-3057-9DFD-18DA-BB9AC2AFA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64" y="3429323"/>
            <a:ext cx="6074852" cy="2827796"/>
          </a:xfrm>
          <a:prstGeom prst="rect">
            <a:avLst/>
          </a:prstGeom>
        </p:spPr>
      </p:pic>
      <p:pic>
        <p:nvPicPr>
          <p:cNvPr id="10" name="Picture 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A517E16-DBBC-A082-21F9-B9279BFFE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009" y="1343186"/>
            <a:ext cx="5349882" cy="411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71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6B4D0-C301-702A-9DE8-BEF4B7C81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72D6E80D-67D3-A856-43EF-9DB761206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28" y="193729"/>
            <a:ext cx="4452701" cy="2918850"/>
          </a:xfrm>
          <a:prstGeom prst="rect">
            <a:avLst/>
          </a:prstGeom>
        </p:spPr>
      </p:pic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A78BA33-B4B2-17DF-6909-8E4D9812A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654" y="167334"/>
            <a:ext cx="5249406" cy="3268692"/>
          </a:xfrm>
          <a:prstGeom prst="rect">
            <a:avLst/>
          </a:prstGeom>
        </p:spPr>
      </p:pic>
      <p:pic>
        <p:nvPicPr>
          <p:cNvPr id="4" name="Picture 3" descr="A computer screen shot of a black screen&#10;&#10;AI-generated content may be incorrect.">
            <a:extLst>
              <a:ext uri="{FF2B5EF4-FFF2-40B4-BE49-F238E27FC236}">
                <a16:creationId xmlns:a16="http://schemas.microsoft.com/office/drawing/2014/main" id="{E87AC0DC-9D62-2F91-6C2D-E681566F4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6" y="3571796"/>
            <a:ext cx="6315561" cy="305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83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47D42-FCD3-3CF6-02FF-B85F29AB3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F224D-0E54-E5D8-997E-33618C59F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knative</a:t>
            </a:r>
            <a:r>
              <a:rPr lang="en-US"/>
              <a:t>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C5E68-57BC-AE00-9D48-FF67D4262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1790700"/>
            <a:ext cx="10026650" cy="4872795"/>
          </a:xfrm>
        </p:spPr>
        <p:txBody>
          <a:bodyPr>
            <a:normAutofit/>
          </a:bodyPr>
          <a:lstStyle/>
          <a:p>
            <a:pPr marL="359410" indent="-359410"/>
            <a:r>
              <a:rPr lang="en-US">
                <a:solidFill>
                  <a:srgbClr val="FFFFFF">
                    <a:alpha val="70000"/>
                  </a:srgbClr>
                </a:solidFill>
              </a:rPr>
              <a:t>Infrastructure:</a:t>
            </a: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CloudLab Environment: 3 Nodes (1 Control Plane and 2 Worker).</a:t>
            </a:r>
            <a:endParaRPr lang="en-US" i="0">
              <a:solidFill>
                <a:srgbClr val="FFFFFF"/>
              </a:solidFill>
              <a:ea typeface="+mn-lt"/>
              <a:cs typeface="+mn-lt"/>
            </a:endParaRP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Kubernetes Cluster: Setup using </a:t>
            </a:r>
            <a:r>
              <a:rPr lang="en-US" err="1">
                <a:solidFill>
                  <a:srgbClr val="FFFFFF"/>
                </a:solidFill>
                <a:ea typeface="+mn-lt"/>
                <a:cs typeface="+mn-lt"/>
              </a:rPr>
              <a:t>kubeadm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 and CRI-O container runtime.</a:t>
            </a:r>
            <a:endParaRPr lang="en-US"/>
          </a:p>
          <a:p>
            <a:pPr marL="359410" indent="-359410">
              <a:buClr>
                <a:srgbClr val="EF8C6A"/>
              </a:buClr>
            </a:pPr>
            <a:r>
              <a:rPr lang="en-US" err="1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MetalLB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Load Balancer:</a:t>
            </a: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 i="0">
                <a:solidFill>
                  <a:srgbClr val="FFFFFF"/>
                </a:solidFill>
                <a:ea typeface="+mn-lt"/>
                <a:cs typeface="+mn-lt"/>
              </a:rPr>
              <a:t>Deployed </a:t>
            </a:r>
            <a:r>
              <a:rPr lang="en-US" i="0" err="1">
                <a:solidFill>
                  <a:srgbClr val="FFFFFF"/>
                </a:solidFill>
                <a:ea typeface="+mn-lt"/>
                <a:cs typeface="+mn-lt"/>
              </a:rPr>
              <a:t>MetalLB</a:t>
            </a:r>
            <a:r>
              <a:rPr lang="en-US" i="0">
                <a:solidFill>
                  <a:srgbClr val="FFFFFF"/>
                </a:solidFill>
                <a:ea typeface="+mn-lt"/>
                <a:cs typeface="+mn-lt"/>
              </a:rPr>
              <a:t> to manage external traffic routing and assign IPs for services exposed to the outside world.</a:t>
            </a: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Istio Service Mesh</a:t>
            </a:r>
          </a:p>
          <a:p>
            <a:pPr marL="359410" indent="0">
              <a:buClr>
                <a:srgbClr val="EF8C6A"/>
              </a:buClr>
              <a:buFont typeface="Arial" panose="05000000000000000000" pitchFamily="2" charset="2"/>
              <a:buChar char="•"/>
            </a:pPr>
            <a:r>
              <a:rPr lang="en-US" sz="1800">
                <a:solidFill>
                  <a:srgbClr val="FFFFFF"/>
                </a:solidFill>
                <a:ea typeface="+mn-lt"/>
                <a:cs typeface="+mn-lt"/>
              </a:rPr>
              <a:t>    </a:t>
            </a:r>
            <a:r>
              <a:rPr lang="en-US" sz="1800" i="0">
                <a:solidFill>
                  <a:srgbClr val="FFFFFF"/>
                </a:solidFill>
                <a:ea typeface="+mn-lt"/>
                <a:cs typeface="+mn-lt"/>
              </a:rPr>
              <a:t>Configured Istio for advanced traffic management, security, and observability </a:t>
            </a:r>
            <a:r>
              <a:rPr lang="en-US" sz="1800">
                <a:solidFill>
                  <a:srgbClr val="FFFFFF"/>
                </a:solidFill>
                <a:ea typeface="+mn-lt"/>
                <a:cs typeface="+mn-lt"/>
              </a:rPr>
              <a:t>between microservices</a:t>
            </a:r>
            <a:r>
              <a:rPr lang="en-US" sz="1800" i="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n-US" sz="1800" i="0">
              <a:solidFill>
                <a:srgbClr val="FFFFFF">
                  <a:alpha val="70000"/>
                </a:srgbClr>
              </a:solidFill>
              <a:ea typeface="+mn-lt"/>
              <a:cs typeface="+mn-lt"/>
            </a:endParaRPr>
          </a:p>
          <a:p>
            <a:pPr marL="359410" indent="-359410">
              <a:buClr>
                <a:srgbClr val="EF8C6A"/>
              </a:buClr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"/>
              <a:buChar char="•"/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359410" lvl="1">
              <a:buClr>
                <a:srgbClr val="EF8C6A"/>
              </a:buClr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55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61D2E-A630-4102-F5A5-728C7D239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531744"/>
            <a:ext cx="10026650" cy="5237231"/>
          </a:xfrm>
        </p:spPr>
        <p:txBody>
          <a:bodyPr vert="horz" lIns="0" tIns="0" rIns="0" bIns="0" rtlCol="0" anchor="t" anchorCtr="0">
            <a:noAutofit/>
          </a:bodyPr>
          <a:lstStyle/>
          <a:p>
            <a:pPr marL="359410" indent="-359410"/>
            <a:r>
              <a:rPr lang="en-US" sz="2400" err="1"/>
              <a:t>Knative</a:t>
            </a:r>
            <a:r>
              <a:rPr lang="en-US" sz="2400"/>
              <a:t> Setup</a:t>
            </a:r>
            <a:endParaRPr lang="en-US" sz="2400">
              <a:solidFill>
                <a:srgbClr val="FFFFFF">
                  <a:alpha val="70000"/>
                </a:srgbClr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 i="0"/>
              <a:t>Set up </a:t>
            </a:r>
            <a:r>
              <a:rPr lang="en-US" i="0" err="1"/>
              <a:t>Knative</a:t>
            </a:r>
            <a:r>
              <a:rPr lang="en-US" i="0"/>
              <a:t> for serverless deployment of the ML model, automating scaling, routing, and networking management.</a:t>
            </a:r>
            <a:endParaRPr lang="en-US" i="0">
              <a:solidFill>
                <a:srgbClr val="FFFFFF">
                  <a:alpha val="70000"/>
                </a:srgbClr>
              </a:solidFill>
            </a:endParaRPr>
          </a:p>
          <a:p>
            <a:pPr marL="359410" indent="-35941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 sz="2400"/>
              <a:t>ML Model Deployment on </a:t>
            </a:r>
            <a:r>
              <a:rPr lang="en-US" sz="2400" err="1"/>
              <a:t>Knative</a:t>
            </a:r>
            <a:endParaRPr lang="en-US" sz="2400">
              <a:solidFill>
                <a:srgbClr val="FFFFFF">
                  <a:alpha val="70000"/>
                </a:srgbClr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 i="0">
                <a:ea typeface="+mn-lt"/>
                <a:cs typeface="+mn-lt"/>
              </a:rPr>
              <a:t>Deployed the machine learning model on </a:t>
            </a:r>
            <a:r>
              <a:rPr lang="en-US" i="0" err="1">
                <a:ea typeface="+mn-lt"/>
                <a:cs typeface="+mn-lt"/>
              </a:rPr>
              <a:t>Knative</a:t>
            </a:r>
            <a:r>
              <a:rPr lang="en-US" i="0">
                <a:ea typeface="+mn-lt"/>
                <a:cs typeface="+mn-lt"/>
              </a:rPr>
              <a:t>, allowing automatic scaling and efficient resource management.</a:t>
            </a:r>
          </a:p>
          <a:p>
            <a:pPr marL="359410" indent="-35941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 sz="2400"/>
              <a:t>Prometheus and Grafana Setup</a:t>
            </a:r>
            <a:endParaRPr lang="en-US" sz="2400">
              <a:solidFill>
                <a:srgbClr val="FFFFFF">
                  <a:alpha val="70000"/>
                </a:srgbClr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>
                <a:solidFill>
                  <a:srgbClr val="FFFFFF"/>
                </a:solidFill>
              </a:rPr>
              <a:t>Implemented Prometheus for metrics collection and Grafana for visualizing system health and performance.</a:t>
            </a:r>
          </a:p>
          <a:p>
            <a:pPr marL="359410" indent="-35941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 sz="2400"/>
              <a:t>WRK Benchmarking</a:t>
            </a:r>
            <a:endParaRPr lang="en-US" sz="2400">
              <a:solidFill>
                <a:srgbClr val="FFFFFF">
                  <a:alpha val="70000"/>
                </a:srgbClr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Used WRK to benchmark the deployed ML model, testing performance under load and ensuring it meets required throughput and response times.</a:t>
            </a:r>
            <a:endParaRPr lang="en-US" i="0">
              <a:solidFill>
                <a:srgbClr val="FFFFFF">
                  <a:alpha val="70000"/>
                </a:srgbClr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endParaRPr lang="en-US" sz="2400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984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9F780-F16E-9BC1-6C6E-68367CC52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A2D53-595A-397F-F1BB-1100DB932A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01934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5EE6A-55A9-FA76-D773-16864CD67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830" y="654352"/>
            <a:ext cx="3905250" cy="1292662"/>
          </a:xfrm>
        </p:spPr>
        <p:txBody>
          <a:bodyPr/>
          <a:lstStyle/>
          <a:p>
            <a:r>
              <a:rPr lang="en-US"/>
              <a:t>Metrics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42351-655D-6E04-4AFE-512C818A606F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0988A4-BB1A-D0B1-0F1F-78D1F812E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1829" y="1400255"/>
            <a:ext cx="3905250" cy="4918517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5000000000000000000" pitchFamily="2" charset="2"/>
              <a:buChar char="•"/>
            </a:pPr>
            <a:r>
              <a:rPr lang="en-US" sz="1800" i="1" err="1">
                <a:solidFill>
                  <a:srgbClr val="FFFFFF">
                    <a:alpha val="70000"/>
                  </a:srgbClr>
                </a:solidFill>
              </a:rPr>
              <a:t>KNative</a:t>
            </a:r>
            <a:r>
              <a:rPr lang="en-US" sz="1800" i="1">
                <a:solidFill>
                  <a:srgbClr val="FFFFFF">
                    <a:alpha val="70000"/>
                  </a:srgbClr>
                </a:solidFill>
              </a:rPr>
              <a:t> outperforms </a:t>
            </a:r>
            <a:r>
              <a:rPr lang="en-US" sz="1800" i="1" err="1">
                <a:solidFill>
                  <a:srgbClr val="FFFFFF">
                    <a:alpha val="70000"/>
                  </a:srgbClr>
                </a:solidFill>
              </a:rPr>
              <a:t>OpenFaaS</a:t>
            </a:r>
            <a:r>
              <a:rPr lang="en-US" sz="1800" i="1">
                <a:solidFill>
                  <a:srgbClr val="FFFFFF">
                    <a:alpha val="70000"/>
                  </a:srgbClr>
                </a:solidFill>
              </a:rPr>
              <a:t> in RPS, handling ~20% more requests per second (100.39 RPS vs. 83.50 RPS).</a:t>
            </a:r>
            <a:endParaRPr lang="en-US" i="1">
              <a:solidFill>
                <a:srgbClr val="FFFFFF">
                  <a:alpha val="70000"/>
                </a:srgbClr>
              </a:solidFill>
            </a:endParaRPr>
          </a:p>
          <a:p>
            <a:pPr marL="342900" indent="-342900">
              <a:buClr>
                <a:srgbClr val="EF8C6A"/>
              </a:buClr>
              <a:buFont typeface="Arial" panose="05000000000000000000" pitchFamily="2" charset="2"/>
              <a:buChar char="•"/>
            </a:pPr>
            <a:r>
              <a:rPr lang="en-US" err="1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KNative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(1.28s) has a slightly higher latency than </a:t>
            </a:r>
            <a:r>
              <a:rPr lang="en-US" err="1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OpenFaaS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(1.08s). </a:t>
            </a:r>
            <a:endParaRPr lang="en-US" sz="1800" i="1">
              <a:solidFill>
                <a:srgbClr val="FFFFFF">
                  <a:alpha val="70000"/>
                </a:srgbClr>
              </a:solidFill>
              <a:ea typeface="+mn-lt"/>
              <a:cs typeface="+mn-lt"/>
            </a:endParaRPr>
          </a:p>
          <a:p>
            <a:pPr marL="342900" indent="-342900">
              <a:buClr>
                <a:srgbClr val="EF8C6A"/>
              </a:buClr>
              <a:buFont typeface="Arial" panose="05000000000000000000" pitchFamily="2" charset="2"/>
              <a:buChar char="•"/>
            </a:pPr>
            <a:r>
              <a:rPr lang="en-US" err="1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KNative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had only 62 failed requests, while </a:t>
            </a:r>
            <a:r>
              <a:rPr lang="en-US" err="1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OpenFaaS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had 525 in total of 6000 requests.</a:t>
            </a:r>
          </a:p>
          <a:p>
            <a:pPr marL="342900" indent="-342900">
              <a:buClr>
                <a:srgbClr val="EF8C6A"/>
              </a:buClr>
              <a:buFont typeface="Arial" panose="05000000000000000000" pitchFamily="2" charset="2"/>
              <a:buChar char="•"/>
            </a:pPr>
            <a:r>
              <a:rPr lang="en-US" err="1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OpenFaaS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had a higher transfer rate (41.39 KB/sec) compared to </a:t>
            </a:r>
            <a:r>
              <a:rPr lang="en-US" err="1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KNative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(24.42 KB/sec).</a:t>
            </a:r>
          </a:p>
        </p:txBody>
      </p:sp>
      <p:pic>
        <p:nvPicPr>
          <p:cNvPr id="6" name="Picture 5" descr="A group of green and orange bars&#10;&#10;AI-generated content may be incorrect.">
            <a:extLst>
              <a:ext uri="{FF2B5EF4-FFF2-40B4-BE49-F238E27FC236}">
                <a16:creationId xmlns:a16="http://schemas.microsoft.com/office/drawing/2014/main" id="{CFA4AFF7-07E6-AD3A-77CC-35D48701E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417" y="467469"/>
            <a:ext cx="7019925" cy="592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120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9BC5C-00CA-F613-634E-D91AA3DCC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Important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5B496-6720-8DA6-BC5B-7B0B6FF4E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9410" indent="-359410"/>
            <a:r>
              <a:rPr lang="en-US" dirty="0">
                <a:ea typeface="+mn-lt"/>
                <a:cs typeface="+mn-lt"/>
              </a:rPr>
              <a:t>Team GitHub Repo : 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https://github.com/RutanshS/ml-serverless-evaluation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Google Drive : 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https://drive.google.com/drive/folders/1rPVVXa27XYXUZ-X5kv1xAo0S2u8n-WZ8?usp=drive_link</a:t>
            </a:r>
          </a:p>
          <a:p>
            <a:pPr marL="359410" indent="-359410">
              <a:buClr>
                <a:srgbClr val="EF8C6A"/>
              </a:buClr>
            </a:pPr>
            <a:r>
              <a:rPr lang="en-US" dirty="0">
                <a:ea typeface="+mn-lt"/>
                <a:cs typeface="+mn-lt"/>
              </a:rPr>
              <a:t>Kubernetes Setup: </a:t>
            </a:r>
            <a:r>
              <a:rPr lang="en-US" u="sng" dirty="0">
                <a:solidFill>
                  <a:schemeClr val="tx1"/>
                </a:solidFill>
                <a:ea typeface="+mn-lt"/>
                <a:cs typeface="+mn-lt"/>
              </a:rPr>
              <a:t>https://devopscube.com/setup-kubernetes-cluster-kubeadm/</a:t>
            </a:r>
            <a:endParaRPr lang="en-US" u="sng" dirty="0">
              <a:solidFill>
                <a:schemeClr val="tx1"/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 dirty="0" err="1">
                <a:ea typeface="+mn-lt"/>
                <a:cs typeface="+mn-lt"/>
              </a:rPr>
              <a:t>OpenFaaS</a:t>
            </a:r>
            <a:r>
              <a:rPr lang="en-US" dirty="0">
                <a:ea typeface="+mn-lt"/>
                <a:cs typeface="+mn-lt"/>
              </a:rPr>
              <a:t> Documentation : 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https://docs.openfaas.com/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359410" indent="-359410">
              <a:buClr>
                <a:srgbClr val="EF8C6A"/>
              </a:buClr>
            </a:pPr>
            <a:r>
              <a:rPr lang="en-US" dirty="0" err="1">
                <a:solidFill>
                  <a:srgbClr val="FFFFFF">
                    <a:alpha val="70000"/>
                  </a:srgbClr>
                </a:solidFill>
              </a:rPr>
              <a:t>KNative</a:t>
            </a:r>
            <a:r>
              <a:rPr lang="en-US" dirty="0">
                <a:solidFill>
                  <a:srgbClr val="FFFFFF">
                    <a:alpha val="70000"/>
                  </a:srgbClr>
                </a:solidFill>
              </a:rPr>
              <a:t> Documentation : </a:t>
            </a:r>
            <a:r>
              <a:rPr lang="en-US" u="sng" dirty="0">
                <a:solidFill>
                  <a:schemeClr val="tx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https://knative.dev/docs/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  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391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2E734-644A-D5BD-0D61-43616FCA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DDB7A-FE89-75E7-8C13-4765A3128BC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513783" y="4181189"/>
            <a:ext cx="6130625" cy="2304288"/>
          </a:xfrm>
        </p:spPr>
        <p:txBody>
          <a:bodyPr/>
          <a:lstStyle/>
          <a:p>
            <a:pPr marL="511810" indent="-511810"/>
            <a:r>
              <a:rPr lang="en-US">
                <a:solidFill>
                  <a:srgbClr val="FFFFFF">
                    <a:alpha val="70000"/>
                  </a:srgbClr>
                </a:solidFill>
              </a:rPr>
              <a:t>Describe Workload</a:t>
            </a:r>
          </a:p>
          <a:p>
            <a:pPr marL="511810" indent="-511810">
              <a:buClr>
                <a:srgbClr val="E2B588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Overview and Setup of </a:t>
            </a:r>
            <a:r>
              <a:rPr lang="en-US" err="1">
                <a:solidFill>
                  <a:srgbClr val="FFFFFF">
                    <a:alpha val="70000"/>
                  </a:srgbClr>
                </a:solidFill>
              </a:rPr>
              <a:t>OpenFaaS</a:t>
            </a:r>
            <a:r>
              <a:rPr lang="en-US">
                <a:solidFill>
                  <a:srgbClr val="FFFFFF">
                    <a:alpha val="70000"/>
                  </a:srgbClr>
                </a:solidFill>
              </a:rPr>
              <a:t> &amp; </a:t>
            </a:r>
            <a:r>
              <a:rPr lang="en-US" err="1">
                <a:solidFill>
                  <a:srgbClr val="FFFFFF">
                    <a:alpha val="70000"/>
                  </a:srgbClr>
                </a:solidFill>
              </a:rPr>
              <a:t>KNative</a:t>
            </a:r>
            <a:r>
              <a:rPr lang="en-US">
                <a:solidFill>
                  <a:srgbClr val="FFFFFF">
                    <a:alpha val="70000"/>
                  </a:srgbClr>
                </a:solidFill>
              </a:rPr>
              <a:t> </a:t>
            </a:r>
          </a:p>
          <a:p>
            <a:pPr marL="511810" indent="-511810">
              <a:buClr>
                <a:srgbClr val="E2B588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Performance Comparisions and Results</a:t>
            </a:r>
            <a:endParaRPr lang="en-US"/>
          </a:p>
          <a:p>
            <a:pPr marL="511810" indent="-511810">
              <a:buClr>
                <a:srgbClr val="E2B588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Important Links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BF3C8-E5B5-B878-E50D-0FE6FCBCC27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517210" y="1285099"/>
            <a:ext cx="6130625" cy="818207"/>
          </a:xfrm>
        </p:spPr>
        <p:txBody>
          <a:bodyPr/>
          <a:lstStyle/>
          <a:p>
            <a:r>
              <a:rPr lang="en-US" sz="2400">
                <a:solidFill>
                  <a:srgbClr val="FFFFFF">
                    <a:alpha val="70000"/>
                  </a:srgbClr>
                </a:solidFill>
              </a:rPr>
              <a:t>Evaluating </a:t>
            </a:r>
            <a:r>
              <a:rPr lang="en-US" sz="2400" err="1">
                <a:solidFill>
                  <a:srgbClr val="FFFFFF">
                    <a:alpha val="70000"/>
                  </a:srgbClr>
                </a:solidFill>
              </a:rPr>
              <a:t>OpenFaas</a:t>
            </a:r>
            <a:r>
              <a:rPr lang="en-US" sz="2400">
                <a:solidFill>
                  <a:srgbClr val="FFFFFF">
                    <a:alpha val="70000"/>
                  </a:srgbClr>
                </a:solidFill>
              </a:rPr>
              <a:t> and </a:t>
            </a:r>
            <a:r>
              <a:rPr lang="en-US" sz="2400" err="1">
                <a:solidFill>
                  <a:srgbClr val="FFFFFF">
                    <a:alpha val="70000"/>
                  </a:srgbClr>
                </a:solidFill>
              </a:rPr>
              <a:t>KNative</a:t>
            </a:r>
            <a:r>
              <a:rPr lang="en-US" sz="2400">
                <a:solidFill>
                  <a:srgbClr val="FFFFFF">
                    <a:alpha val="70000"/>
                  </a:srgbClr>
                </a:solidFill>
              </a:rPr>
              <a:t> under Serverless ML Workload</a:t>
            </a: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endParaRPr lang="en-US" sz="2400">
              <a:solidFill>
                <a:srgbClr val="FFFFFF">
                  <a:alpha val="70000"/>
                </a:srgb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EB5D93-8C4E-BE78-1D6C-D8671DD4C04D}"/>
              </a:ext>
            </a:extLst>
          </p:cNvPr>
          <p:cNvSpPr txBox="1">
            <a:spLocks/>
          </p:cNvSpPr>
          <p:nvPr/>
        </p:nvSpPr>
        <p:spPr>
          <a:xfrm>
            <a:off x="544465" y="3863862"/>
            <a:ext cx="3886200" cy="230428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Presentation outline</a:t>
            </a:r>
          </a:p>
        </p:txBody>
      </p:sp>
    </p:spTree>
    <p:extLst>
      <p:ext uri="{BB962C8B-B14F-4D97-AF65-F5344CB8AC3E}">
        <p14:creationId xmlns:p14="http://schemas.microsoft.com/office/powerpoint/2010/main" val="42886655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152CD-4C4C-9E44-BE9B-72AB9835E6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F2E30C-1333-5529-886B-FD732D3DCB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7263" y="4238354"/>
            <a:ext cx="6428690" cy="2082226"/>
          </a:xfrm>
        </p:spPr>
        <p:txBody>
          <a:bodyPr>
            <a:normAutofit/>
          </a:bodyPr>
          <a:lstStyle/>
          <a:p>
            <a:r>
              <a:rPr lang="en-US" sz="3200"/>
              <a:t>Happy To Answer Questions</a:t>
            </a:r>
          </a:p>
        </p:txBody>
      </p:sp>
    </p:spTree>
    <p:extLst>
      <p:ext uri="{BB962C8B-B14F-4D97-AF65-F5344CB8AC3E}">
        <p14:creationId xmlns:p14="http://schemas.microsoft.com/office/powerpoint/2010/main" val="3684793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A8F48-CEBB-3A95-DA64-83327BBFA2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Workload Setup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AA4370-AF04-161F-2FF7-33F0EDDC93A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96D25F6-1398-126D-E996-5B7880506B3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032CE4-2774-B2FB-D0F5-B1C7E51B3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891197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AD4F6-E105-695E-9402-2544D53B6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90F03-0C51-100F-54A8-AB178F1A1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Workload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9FA8D-B58D-D172-3431-F0538A0C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"/>
              <a:buChar char="•"/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Input / Output : A Simple Image is the input, and 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it returns </a:t>
            </a:r>
            <a:r>
              <a:rPr lang="en-US" i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JSON response with top 5 predictions and confidence scores.</a:t>
            </a: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"/>
              <a:buChar char="•"/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Type : Python Based Serverless Function Running with Flask.</a:t>
            </a:r>
          </a:p>
          <a:p>
            <a:pPr marL="702310" lvl="1" indent="-342900">
              <a:buClr>
                <a:srgbClr val="EF8C6A"/>
              </a:buClr>
              <a:buFont typeface="Arial"/>
              <a:buChar char="•"/>
            </a:pPr>
            <a:r>
              <a:rPr lang="en-US" i="0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Goal : Image classification using a pre-trained MobileNetV2 model from TensorFlow.</a:t>
            </a:r>
            <a:endParaRPr lang="en-US">
              <a:solidFill>
                <a:srgbClr val="FFFFFF">
                  <a:alpha val="70000"/>
                </a:srgbClr>
              </a:solidFill>
              <a:ea typeface="+mn-lt"/>
              <a:cs typeface="+mn-lt"/>
            </a:endParaRPr>
          </a:p>
          <a:p>
            <a:pPr marL="702310" lvl="1" indent="-342900">
              <a:buClr>
                <a:srgbClr val="EF8C6A"/>
              </a:buClr>
              <a:buFont typeface="Arial"/>
              <a:buChar char="•"/>
            </a:pPr>
            <a:r>
              <a:rPr lang="en-US" i="0">
                <a:solidFill>
                  <a:srgbClr val="FFFFFF">
                    <a:alpha val="70000"/>
                  </a:srgbClr>
                </a:solidFill>
              </a:rPr>
              <a:t>Steps</a:t>
            </a:r>
          </a:p>
          <a:p>
            <a:pPr marL="1422400" lvl="2" indent="-359410">
              <a:buClr>
                <a:srgbClr val="EF8C6A"/>
              </a:buClr>
              <a:buFont typeface="Wingdings"/>
              <a:buChar char="§"/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Image Pre Processing</a:t>
            </a:r>
          </a:p>
          <a:p>
            <a:pPr marL="1422400" lvl="2" indent="-359410">
              <a:buClr>
                <a:srgbClr val="EF8C6A"/>
              </a:buClr>
              <a:buFont typeface="Wingdings"/>
              <a:buChar char="§"/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Image Classification</a:t>
            </a:r>
          </a:p>
          <a:p>
            <a:pPr marL="1422400" lvl="2" indent="-359410">
              <a:buClr>
                <a:srgbClr val="EF8C6A"/>
              </a:buClr>
              <a:buFont typeface="Wingdings"/>
              <a:buChar char="§"/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Input Output Handling</a:t>
            </a:r>
          </a:p>
          <a:p>
            <a:pPr marL="1422400" lvl="2" indent="-359410">
              <a:buClr>
                <a:srgbClr val="EF8C6A"/>
              </a:buClr>
              <a:buFont typeface="Wingdings"/>
              <a:buChar char="§"/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Error Handling</a:t>
            </a:r>
          </a:p>
          <a:p>
            <a:pPr marL="702310" lvl="1" indent="-342900">
              <a:buClr>
                <a:srgbClr val="EF8C6A"/>
              </a:buClr>
              <a:buFont typeface="Arial"/>
              <a:buChar char="•"/>
            </a:pPr>
            <a:r>
              <a:rPr lang="en-US" i="0">
                <a:solidFill>
                  <a:srgbClr val="FFFFFF">
                    <a:alpha val="70000"/>
                  </a:srgbClr>
                </a:solidFill>
              </a:rPr>
              <a:t>Uses Docker, Python, TensorFlow, MobileNetV2 (Pretrained Weights), Flask, JSON</a:t>
            </a:r>
          </a:p>
        </p:txBody>
      </p:sp>
    </p:spTree>
    <p:extLst>
      <p:ext uri="{BB962C8B-B14F-4D97-AF65-F5344CB8AC3E}">
        <p14:creationId xmlns:p14="http://schemas.microsoft.com/office/powerpoint/2010/main" val="138636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D9CD7-79A5-6477-6B06-F092BDE437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Overview of </a:t>
            </a:r>
            <a:r>
              <a:rPr lang="en-US" err="1"/>
              <a:t>openfaas</a:t>
            </a:r>
          </a:p>
        </p:txBody>
      </p:sp>
      <p:pic>
        <p:nvPicPr>
          <p:cNvPr id="6" name="Picture Placeholder 5" descr="A logo of a whale tail&#10;&#10;AI-generated content may be incorrect.">
            <a:extLst>
              <a:ext uri="{FF2B5EF4-FFF2-40B4-BE49-F238E27FC236}">
                <a16:creationId xmlns:a16="http://schemas.microsoft.com/office/drawing/2014/main" id="{EDE93092-DA7C-35B8-0CCF-7B4A4E97C29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-283" r="60"/>
          <a:stretch/>
        </p:blipFill>
        <p:spPr>
          <a:xfrm>
            <a:off x="8217683" y="1516639"/>
            <a:ext cx="3862504" cy="3820727"/>
          </a:xfrm>
        </p:spPr>
      </p:pic>
    </p:spTree>
    <p:extLst>
      <p:ext uri="{BB962C8B-B14F-4D97-AF65-F5344CB8AC3E}">
        <p14:creationId xmlns:p14="http://schemas.microsoft.com/office/powerpoint/2010/main" val="1241047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37BFA-2795-0F21-C1B1-A30AE55E7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Openfaas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62A81-025E-E89E-FE07-0C4D9BC03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The Community Edition is Open </a:t>
            </a:r>
            <a:r>
              <a:rPr lang="en-US">
                <a:solidFill>
                  <a:srgbClr val="FFFFFF"/>
                </a:solidFill>
              </a:rPr>
              <a:t>Source</a:t>
            </a: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Lightweight and </a:t>
            </a:r>
            <a:r>
              <a:rPr lang="en-US">
                <a:solidFill>
                  <a:srgbClr val="FFFFFF"/>
                </a:solidFill>
              </a:rPr>
              <a:t>Easy 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to Deploy</a:t>
            </a:r>
            <a:endParaRPr lang="en-US">
              <a:solidFill>
                <a:srgbClr val="FFFFFF"/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Supports Multiple Orchestrators</a:t>
            </a:r>
            <a:endParaRPr lang="en-US">
              <a:solidFill>
                <a:srgbClr val="FFFFFF"/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/>
                </a:solidFill>
              </a:rPr>
              <a:t>Because it is 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the </a:t>
            </a:r>
            <a:r>
              <a:rPr lang="en-US">
                <a:solidFill>
                  <a:srgbClr val="FFFFFF"/>
                </a:solidFill>
              </a:rPr>
              <a:t>Community Edition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, it:</a:t>
            </a: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Lacks </a:t>
            </a:r>
            <a:r>
              <a:rPr lang="en-US">
                <a:solidFill>
                  <a:srgbClr val="FFFFFF"/>
                </a:solidFill>
              </a:rPr>
              <a:t>Features like 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Scale to Zero</a:t>
            </a:r>
            <a:r>
              <a:rPr lang="en-US">
                <a:solidFill>
                  <a:srgbClr val="FFFFFF"/>
                </a:solidFill>
              </a:rPr>
              <a:t>.</a:t>
            </a: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Limited number of </a:t>
            </a:r>
            <a:r>
              <a:rPr lang="en-US">
                <a:solidFill>
                  <a:srgbClr val="FFFFFF"/>
                </a:solidFill>
              </a:rPr>
              <a:t>functions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, replicas (autoscaling) and metrics.</a:t>
            </a:r>
            <a:endParaRPr lang="en-US">
              <a:solidFill>
                <a:srgbClr val="FFFFFF"/>
              </a:solidFill>
            </a:endParaRPr>
          </a:p>
          <a:p>
            <a:pPr marL="0" indent="0">
              <a:buClr>
                <a:srgbClr val="EF8C6A"/>
              </a:buClr>
              <a:buNone/>
            </a:pPr>
            <a:endParaRPr lang="en-US">
              <a:solidFill>
                <a:srgbClr val="FFFFFF"/>
              </a:solidFill>
            </a:endParaRPr>
          </a:p>
          <a:p>
            <a:pPr marL="359410" indent="-359410">
              <a:buClr>
                <a:srgbClr val="EF8C6A"/>
              </a:buClr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991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1C51C-68CE-3E07-AE2C-FD14A3257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Openfaas</a:t>
            </a:r>
          </a:p>
        </p:txBody>
      </p:sp>
      <p:pic>
        <p:nvPicPr>
          <p:cNvPr id="4" name="Content Placeholder 3" descr="A diagram of a cluster&#10;&#10;AI-generated content may be incorrect.">
            <a:extLst>
              <a:ext uri="{FF2B5EF4-FFF2-40B4-BE49-F238E27FC236}">
                <a16:creationId xmlns:a16="http://schemas.microsoft.com/office/drawing/2014/main" id="{84021C7F-D307-112F-D2E0-CB0279A918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7993" y="1790700"/>
            <a:ext cx="8629664" cy="3978275"/>
          </a:xfrm>
        </p:spPr>
      </p:pic>
    </p:spTree>
    <p:extLst>
      <p:ext uri="{BB962C8B-B14F-4D97-AF65-F5344CB8AC3E}">
        <p14:creationId xmlns:p14="http://schemas.microsoft.com/office/powerpoint/2010/main" val="77910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D3F87-F249-DCC3-3A12-F7B5750BE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Openfaas</a:t>
            </a:r>
            <a:r>
              <a:rPr lang="en-US"/>
              <a:t>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EF9D6-E43A-23EF-4C65-22FFD59A1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59410" indent="-359410"/>
            <a:r>
              <a:rPr lang="en-US">
                <a:solidFill>
                  <a:srgbClr val="FFFFFF">
                    <a:alpha val="70000"/>
                  </a:srgbClr>
                </a:solidFill>
              </a:rPr>
              <a:t>Infrastructure:</a:t>
            </a: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CloudLab Environment: 3 Nodes (1 Control Plane and 2 Worker).</a:t>
            </a:r>
            <a:endParaRPr lang="en-US" i="0">
              <a:solidFill>
                <a:srgbClr val="FFFFFF"/>
              </a:solidFill>
              <a:ea typeface="+mn-lt"/>
              <a:cs typeface="+mn-lt"/>
            </a:endParaRP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Kubernetes Cluster: Setup using </a:t>
            </a:r>
            <a:r>
              <a:rPr lang="en-US" err="1">
                <a:solidFill>
                  <a:srgbClr val="FFFFFF"/>
                </a:solidFill>
                <a:ea typeface="+mn-lt"/>
                <a:cs typeface="+mn-lt"/>
              </a:rPr>
              <a:t>kubeadm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 and CRI-O container runtime.</a:t>
            </a:r>
            <a:endParaRPr lang="en-US"/>
          </a:p>
          <a:p>
            <a:pPr marL="359410" indent="-359410">
              <a:buClr>
                <a:srgbClr val="EF8C6A"/>
              </a:buClr>
            </a:pPr>
            <a:r>
              <a:rPr lang="en-US" err="1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OpenFaas</a:t>
            </a:r>
            <a:r>
              <a:rPr lang="en-US">
                <a:solidFill>
                  <a:srgbClr val="FFFFFF">
                    <a:alpha val="70000"/>
                  </a:srgbClr>
                </a:solidFill>
                <a:ea typeface="+mn-lt"/>
                <a:cs typeface="+mn-lt"/>
              </a:rPr>
              <a:t> Installation:</a:t>
            </a: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>
                <a:solidFill>
                  <a:srgbClr val="FFFFFF"/>
                </a:solidFill>
              </a:rPr>
              <a:t>Installed </a:t>
            </a:r>
            <a:r>
              <a:rPr lang="en-US" err="1">
                <a:solidFill>
                  <a:srgbClr val="FFFFFF"/>
                </a:solidFill>
              </a:rPr>
              <a:t>OpenFaaS</a:t>
            </a:r>
            <a:r>
              <a:rPr lang="en-US">
                <a:solidFill>
                  <a:srgbClr val="FFFFFF"/>
                </a:solidFill>
              </a:rPr>
              <a:t> using </a:t>
            </a:r>
            <a:r>
              <a:rPr lang="en-US" err="1">
                <a:solidFill>
                  <a:srgbClr val="FFFFFF"/>
                </a:solidFill>
              </a:rPr>
              <a:t>Arkade</a:t>
            </a:r>
            <a:r>
              <a:rPr lang="en-US">
                <a:solidFill>
                  <a:srgbClr val="FFFFFF"/>
                </a:solidFill>
              </a:rPr>
              <a:t>.</a:t>
            </a:r>
            <a:endParaRPr lang="en-US" i="0">
              <a:solidFill>
                <a:srgbClr val="FFFFFF"/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r>
              <a:rPr lang="en-US" err="1">
                <a:solidFill>
                  <a:srgbClr val="FFFFFF"/>
                </a:solidFill>
              </a:rPr>
              <a:t>Arkade</a:t>
            </a:r>
            <a:r>
              <a:rPr lang="en-US">
                <a:solidFill>
                  <a:srgbClr val="FFFFFF"/>
                </a:solidFill>
              </a:rPr>
              <a:t> also installed Grafana and Prometheus.</a:t>
            </a:r>
            <a:endParaRPr lang="en-US"/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Docker</a:t>
            </a: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ML Workload Deployment</a:t>
            </a:r>
          </a:p>
          <a:p>
            <a:pPr marL="359410" indent="-359410">
              <a:buClr>
                <a:srgbClr val="EF8C6A"/>
              </a:buClr>
            </a:pPr>
            <a:r>
              <a:rPr lang="en-US">
                <a:solidFill>
                  <a:srgbClr val="FFFFFF">
                    <a:alpha val="70000"/>
                  </a:srgbClr>
                </a:solidFill>
              </a:rPr>
              <a:t>WRK Benchmarking</a:t>
            </a:r>
          </a:p>
          <a:p>
            <a:pPr marL="702310" lvl="1" indent="-342900">
              <a:buClr>
                <a:srgbClr val="EF8C6A"/>
              </a:buClr>
              <a:buFont typeface="Arial,Sans-Serif" panose="05000000000000000000" pitchFamily="2" charset="2"/>
              <a:buChar char="•"/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702310" lvl="1" indent="-342900">
              <a:buClr>
                <a:srgbClr val="EF8C6A"/>
              </a:buClr>
              <a:buFont typeface="Arial"/>
              <a:buChar char="•"/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  <a:p>
            <a:pPr marL="359410" lvl="1">
              <a:buClr>
                <a:srgbClr val="EF8C6A"/>
              </a:buClr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556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CC80D-0702-BD8F-B18C-7E1D0C488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Openfaas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256BB6-C976-C661-47E8-F6E3F2F4C43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37744" y="3425737"/>
            <a:ext cx="4740150" cy="1425609"/>
          </a:xfrm>
        </p:spPr>
      </p:pic>
      <p:pic>
        <p:nvPicPr>
          <p:cNvPr id="3" name="Content Placeholder 2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F18BB756-3834-1BEA-237C-036DBF92416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33519" y="2249569"/>
            <a:ext cx="4740150" cy="43694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91BDD7-8CD9-E6EA-7316-23286231DCA7}"/>
              </a:ext>
            </a:extLst>
          </p:cNvPr>
          <p:cNvSpPr txBox="1"/>
          <p:nvPr/>
        </p:nvSpPr>
        <p:spPr>
          <a:xfrm>
            <a:off x="835068" y="1889342"/>
            <a:ext cx="5146109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err="1"/>
              <a:t>OpenFaaS</a:t>
            </a:r>
            <a:r>
              <a:rPr lang="en-US"/>
              <a:t> Orchestrates the functions in the </a:t>
            </a:r>
            <a:r>
              <a:rPr lang="en-US" err="1"/>
              <a:t>openfaas-fn</a:t>
            </a:r>
            <a:r>
              <a:rPr lang="en-US"/>
              <a:t> namespace. It uses its own </a:t>
            </a:r>
            <a:r>
              <a:rPr lang="en-US" err="1"/>
              <a:t>autoscaler</a:t>
            </a:r>
            <a:r>
              <a:rPr lang="en-US"/>
              <a:t> and that will create another pod in this namespace per replica. But the community version </a:t>
            </a:r>
            <a:r>
              <a:rPr lang="en-US" err="1"/>
              <a:t>autoscaler</a:t>
            </a:r>
            <a:r>
              <a:rPr lang="en-US"/>
              <a:t> limits to 5 replicas that is also based on the requests per second.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It has its own </a:t>
            </a:r>
            <a:r>
              <a:rPr lang="en-US" err="1"/>
              <a:t>openfaas</a:t>
            </a:r>
            <a:r>
              <a:rPr lang="en-US"/>
              <a:t> namespace to host all the pods it need to function as is shown.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They are all created and linked automatically when installing </a:t>
            </a:r>
            <a:r>
              <a:rPr lang="en-US" err="1"/>
              <a:t>openfaas</a:t>
            </a:r>
            <a:r>
              <a:rPr lang="en-US"/>
              <a:t> with the specific flags. We just need to expose the required services.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112041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Leaf">
      <a:dk1>
        <a:sysClr val="windowText" lastClr="000000"/>
      </a:dk1>
      <a:lt1>
        <a:sysClr val="window" lastClr="FFFFFF"/>
      </a:lt1>
      <a:dk2>
        <a:srgbClr val="732124"/>
      </a:dk2>
      <a:lt2>
        <a:srgbClr val="F0EDE5"/>
      </a:lt2>
      <a:accent1>
        <a:srgbClr val="D34817"/>
      </a:accent1>
      <a:accent2>
        <a:srgbClr val="A68D65"/>
      </a:accent2>
      <a:accent3>
        <a:srgbClr val="728377"/>
      </a:accent3>
      <a:accent4>
        <a:srgbClr val="B4797B"/>
      </a:accent4>
      <a:accent5>
        <a:srgbClr val="CE8439"/>
      </a:accent5>
      <a:accent6>
        <a:srgbClr val="CF3A2A"/>
      </a:accent6>
      <a:hlink>
        <a:srgbClr val="D06853"/>
      </a:hlink>
      <a:folHlink>
        <a:srgbClr val="B67779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33059B-AF8D-467E-BDB3-CD063FDD209D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D3A5F18C-93E4-4C3A-A312-44EF0CB57AC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7FEE6A-70C7-4994-95E7-698D6AC488DF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LeafVTI</Template>
  <Application>Microsoft Office PowerPoint</Application>
  <PresentationFormat>Widescreen</PresentationFormat>
  <Slides>20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LeafVTI</vt:lpstr>
      <vt:lpstr>Comparison of Open Source Serverless platforms</vt:lpstr>
      <vt:lpstr>Goals</vt:lpstr>
      <vt:lpstr>Workload Setup</vt:lpstr>
      <vt:lpstr>Workload setup</vt:lpstr>
      <vt:lpstr>Overview of openfaas</vt:lpstr>
      <vt:lpstr>Openfaas</vt:lpstr>
      <vt:lpstr>Openfaas</vt:lpstr>
      <vt:lpstr>Openfaas setup</vt:lpstr>
      <vt:lpstr>Openfaas</vt:lpstr>
      <vt:lpstr>Overview of Knative</vt:lpstr>
      <vt:lpstr>Features of Knative</vt:lpstr>
      <vt:lpstr>Knative</vt:lpstr>
      <vt:lpstr>PowerPoint Presentation</vt:lpstr>
      <vt:lpstr>PowerPoint Presentation</vt:lpstr>
      <vt:lpstr>knative setup</vt:lpstr>
      <vt:lpstr>PowerPoint Presentation</vt:lpstr>
      <vt:lpstr>Demo</vt:lpstr>
      <vt:lpstr>Metrics</vt:lpstr>
      <vt:lpstr>Important links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5</cp:revision>
  <dcterms:created xsi:type="dcterms:W3CDTF">2025-03-20T22:02:57Z</dcterms:created>
  <dcterms:modified xsi:type="dcterms:W3CDTF">2025-03-21T17:57:35Z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